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characteristics and</a:t>
            </a:r>
          </a:p>
          <a:p>
            <a:pPr/>
            <a:r>
              <a:t>Business objective to achieve</a:t>
            </a:r>
          </a:p>
          <a:p>
            <a:pPr/>
            <a:r>
              <a:t>(Data mining objectives are for the next section)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Data</a:t>
            </a:r>
          </a:p>
          <a:p>
            <a:pPr/>
            <a:r>
              <a:t>	1. Preprocessing</a:t>
            </a:r>
          </a:p>
          <a:p>
            <a:pPr/>
            <a:r>
              <a:t>		1. missing values</a:t>
            </a:r>
          </a:p>
          <a:p>
            <a:pPr/>
            <a:r>
              <a:t>		2. variable type corrections</a:t>
            </a:r>
          </a:p>
          <a:p>
            <a:pPr/>
            <a:r>
              <a:t>		3. encoding</a:t>
            </a:r>
          </a:p>
          <a:p>
            <a:pPr/>
            <a:r>
              <a:t>		4. distributions of the variables</a:t>
            </a:r>
          </a:p>
          <a:p>
            <a:pPr/>
          </a:p>
          <a:p>
            <a:pPr/>
            <a:r>
              <a:t>	2. preprocessing for feature selection</a:t>
            </a:r>
          </a:p>
          <a:p>
            <a:pPr/>
            <a:r>
              <a:t>		1. identify meaningful features</a:t>
            </a:r>
          </a:p>
          <a:p>
            <a:pPr/>
            <a:r>
              <a:t>		2. encoding and scaling</a:t>
            </a:r>
          </a:p>
          <a:p>
            <a:pPr/>
            <a:r>
              <a:t>		3. outlier detection for performance improvement</a:t>
            </a:r>
          </a:p>
          <a:p>
            <a:pPr/>
            <a:r>
              <a:t>		4. anomaly detection for validity of the dataset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Background(Domain)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Background(Domain)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Data</a:t>
            </a:r>
          </a:p>
          <a:p>
            <a:pPr/>
            <a:r>
              <a:t>	1. Preprocessing</a:t>
            </a:r>
          </a:p>
          <a:p>
            <a:pPr/>
            <a:r>
              <a:t>		1. missing values</a:t>
            </a:r>
          </a:p>
          <a:p>
            <a:pPr/>
            <a:r>
              <a:t>		2. variable type corrections</a:t>
            </a:r>
          </a:p>
          <a:p>
            <a:pPr/>
            <a:r>
              <a:t>		3. encoding</a:t>
            </a:r>
          </a:p>
          <a:p>
            <a:pPr/>
            <a:r>
              <a:t>		4. distributions of the variables</a:t>
            </a:r>
          </a:p>
          <a:p>
            <a:pPr/>
          </a:p>
          <a:p>
            <a:pPr/>
            <a:r>
              <a:t>	2. preprocessing for feature selection</a:t>
            </a:r>
          </a:p>
          <a:p>
            <a:pPr/>
            <a:r>
              <a:t>		1. identify meaningful features</a:t>
            </a:r>
          </a:p>
          <a:p>
            <a:pPr/>
            <a:r>
              <a:t>		2. encoding and scaling</a:t>
            </a:r>
          </a:p>
          <a:p>
            <a:pPr/>
            <a:r>
              <a:t>		3. outlier detection for performance improvement</a:t>
            </a:r>
          </a:p>
          <a:p>
            <a:pPr/>
            <a:r>
              <a:t>		4. anomaly detection for validity of the dataset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Data</a:t>
            </a:r>
          </a:p>
          <a:p>
            <a:pPr/>
            <a:r>
              <a:t>	1. Preprocessing</a:t>
            </a:r>
          </a:p>
          <a:p>
            <a:pPr/>
            <a:r>
              <a:t>		1. missing values</a:t>
            </a:r>
          </a:p>
          <a:p>
            <a:pPr/>
            <a:r>
              <a:t>		2. variable type corrections</a:t>
            </a:r>
          </a:p>
          <a:p>
            <a:pPr/>
            <a:r>
              <a:t>		3. encoding</a:t>
            </a:r>
          </a:p>
          <a:p>
            <a:pPr/>
            <a:r>
              <a:t>		4. distributions of the variables</a:t>
            </a:r>
          </a:p>
          <a:p>
            <a:pPr/>
          </a:p>
          <a:p>
            <a:pPr/>
            <a:r>
              <a:t>	2. preprocessing for feature selection</a:t>
            </a:r>
          </a:p>
          <a:p>
            <a:pPr/>
            <a:r>
              <a:t>		1. identify meaningful features</a:t>
            </a:r>
          </a:p>
          <a:p>
            <a:pPr/>
            <a:r>
              <a:t>		2. encoding and scaling</a:t>
            </a:r>
          </a:p>
          <a:p>
            <a:pPr/>
            <a:r>
              <a:t>		3. outlier detection for performance improvement</a:t>
            </a:r>
          </a:p>
          <a:p>
            <a:pPr/>
            <a:r>
              <a:t>		4. anomaly detection for validity of the dataset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Data</a:t>
            </a:r>
          </a:p>
          <a:p>
            <a:pPr/>
            <a:r>
              <a:t>	1. Preprocessing</a:t>
            </a:r>
          </a:p>
          <a:p>
            <a:pPr/>
            <a:r>
              <a:t>		1. missing values</a:t>
            </a:r>
          </a:p>
          <a:p>
            <a:pPr/>
            <a:r>
              <a:t>		2. variable type corrections</a:t>
            </a:r>
          </a:p>
          <a:p>
            <a:pPr/>
            <a:r>
              <a:t>		3. encoding</a:t>
            </a:r>
          </a:p>
          <a:p>
            <a:pPr/>
            <a:r>
              <a:t>		4. distributions of the variables</a:t>
            </a:r>
          </a:p>
          <a:p>
            <a:pPr/>
          </a:p>
          <a:p>
            <a:pPr/>
            <a:r>
              <a:t>	2. preprocessing for feature selection</a:t>
            </a:r>
          </a:p>
          <a:p>
            <a:pPr/>
            <a:r>
              <a:t>		1. identify meaningful features</a:t>
            </a:r>
          </a:p>
          <a:p>
            <a:pPr/>
            <a:r>
              <a:t>		2. encoding and scaling</a:t>
            </a:r>
          </a:p>
          <a:p>
            <a:pPr/>
            <a:r>
              <a:t>		3. outlier detection for performance improvement</a:t>
            </a:r>
          </a:p>
          <a:p>
            <a:pPr/>
            <a:r>
              <a:t>		4. anomaly detection for validity of the dataset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Data</a:t>
            </a:r>
          </a:p>
          <a:p>
            <a:pPr/>
            <a:r>
              <a:t>	1. Preprocessing</a:t>
            </a:r>
          </a:p>
          <a:p>
            <a:pPr/>
            <a:r>
              <a:t>		1. missing values</a:t>
            </a:r>
          </a:p>
          <a:p>
            <a:pPr/>
            <a:r>
              <a:t>		2. variable type corrections</a:t>
            </a:r>
          </a:p>
          <a:p>
            <a:pPr/>
            <a:r>
              <a:t>		3. encoding</a:t>
            </a:r>
          </a:p>
          <a:p>
            <a:pPr/>
            <a:r>
              <a:t>		4. distributions of the variables</a:t>
            </a:r>
          </a:p>
          <a:p>
            <a:pPr/>
          </a:p>
          <a:p>
            <a:pPr/>
            <a:r>
              <a:t>	2. preprocessing for feature selection</a:t>
            </a:r>
          </a:p>
          <a:p>
            <a:pPr/>
            <a:r>
              <a:t>		1. identify meaningful features</a:t>
            </a:r>
          </a:p>
          <a:p>
            <a:pPr/>
            <a:r>
              <a:t>		2. encoding and scaling</a:t>
            </a:r>
          </a:p>
          <a:p>
            <a:pPr/>
            <a:r>
              <a:t>		3. outlier detection for performance improvement</a:t>
            </a:r>
          </a:p>
          <a:p>
            <a:pPr/>
            <a:r>
              <a:t>		4. anomaly detection for validity of the dataset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Data</a:t>
            </a:r>
          </a:p>
          <a:p>
            <a:pPr/>
            <a:r>
              <a:t>	1. Preprocessing</a:t>
            </a:r>
          </a:p>
          <a:p>
            <a:pPr/>
            <a:r>
              <a:t>		1. missing values</a:t>
            </a:r>
          </a:p>
          <a:p>
            <a:pPr/>
            <a:r>
              <a:t>		2. variable type corrections</a:t>
            </a:r>
          </a:p>
          <a:p>
            <a:pPr/>
            <a:r>
              <a:t>		3. encoding</a:t>
            </a:r>
          </a:p>
          <a:p>
            <a:pPr/>
            <a:r>
              <a:t>		4. distributions of the variables</a:t>
            </a:r>
          </a:p>
          <a:p>
            <a:pPr/>
          </a:p>
          <a:p>
            <a:pPr/>
            <a:r>
              <a:t>	2. preprocessing for feature selection</a:t>
            </a:r>
          </a:p>
          <a:p>
            <a:pPr/>
            <a:r>
              <a:t>		1. identify meaningful features</a:t>
            </a:r>
          </a:p>
          <a:p>
            <a:pPr/>
            <a:r>
              <a:t>		2. encoding and scaling</a:t>
            </a:r>
          </a:p>
          <a:p>
            <a:pPr/>
            <a:r>
              <a:t>		3. outlier detection for performance improvement</a:t>
            </a:r>
          </a:p>
          <a:p>
            <a:pPr/>
            <a:r>
              <a:t>		4. anomaly detection for validity of the dataset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Data</a:t>
            </a:r>
          </a:p>
          <a:p>
            <a:pPr/>
            <a:r>
              <a:t>	1. Preprocessing</a:t>
            </a:r>
          </a:p>
          <a:p>
            <a:pPr/>
            <a:r>
              <a:t>		1. missing values</a:t>
            </a:r>
          </a:p>
          <a:p>
            <a:pPr/>
            <a:r>
              <a:t>		2. variable type corrections</a:t>
            </a:r>
          </a:p>
          <a:p>
            <a:pPr/>
            <a:r>
              <a:t>		3. encoding</a:t>
            </a:r>
          </a:p>
          <a:p>
            <a:pPr/>
            <a:r>
              <a:t>		4. distributions of the variables</a:t>
            </a:r>
          </a:p>
          <a:p>
            <a:pPr/>
          </a:p>
          <a:p>
            <a:pPr/>
            <a:r>
              <a:t>	2. preprocessing for feature selection</a:t>
            </a:r>
          </a:p>
          <a:p>
            <a:pPr/>
            <a:r>
              <a:t>		1. identify meaningful features</a:t>
            </a:r>
          </a:p>
          <a:p>
            <a:pPr/>
            <a:r>
              <a:t>		2. encoding and scaling</a:t>
            </a:r>
          </a:p>
          <a:p>
            <a:pPr/>
            <a:r>
              <a:t>		3. outlier detection for performance improvement</a:t>
            </a:r>
          </a:p>
          <a:p>
            <a:pPr/>
            <a:r>
              <a:t>		4. anomaly detection for validity of the dataset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GUYEN, Duong Tung | Gunwoo Park | Hyeonji Jung…"/>
          <p:cNvSpPr txBox="1"/>
          <p:nvPr>
            <p:ph type="body" idx="21"/>
          </p:nvPr>
        </p:nvSpPr>
        <p:spPr>
          <a:xfrm>
            <a:off x="1201340" y="11859862"/>
            <a:ext cx="21971003" cy="16101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NGUYEN, Duong Tung | Gunwoo Park | Hyeonji Jung</a:t>
            </a:r>
          </a:p>
          <a:p>
            <a:pPr/>
            <a:r>
              <a:t>Statistical Data Mining | IMEN472 | Mid-Term Presentation</a:t>
            </a:r>
          </a:p>
        </p:txBody>
      </p:sp>
      <p:sp>
        <p:nvSpPr>
          <p:cNvPr id="152" name="Inventory Optimiz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Inventory Optimization</a:t>
            </a:r>
          </a:p>
        </p:txBody>
      </p:sp>
      <p:sp>
        <p:nvSpPr>
          <p:cNvPr id="153" name="Product and Customer Clustering Based on Demand Patter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Product and Customer Clustering Based on Demand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ntroduction - 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- Objective</a:t>
            </a:r>
          </a:p>
        </p:txBody>
      </p:sp>
      <p:sp>
        <p:nvSpPr>
          <p:cNvPr id="195" name="Implic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Implications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9589" y="4013998"/>
            <a:ext cx="16364822" cy="7526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ata"/>
          <p:cNvSpPr txBox="1"/>
          <p:nvPr>
            <p:ph type="title"/>
          </p:nvPr>
        </p:nvSpPr>
        <p:spPr>
          <a:xfrm>
            <a:off x="1206496" y="4533900"/>
            <a:ext cx="4459245" cy="4648200"/>
          </a:xfrm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201" name="Preprocessing"/>
          <p:cNvSpPr txBox="1"/>
          <p:nvPr/>
        </p:nvSpPr>
        <p:spPr>
          <a:xfrm>
            <a:off x="6471849" y="5776475"/>
            <a:ext cx="12441509" cy="216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Preprocessing</a:t>
            </a:r>
          </a:p>
        </p:txBody>
      </p:sp>
      <p:sp>
        <p:nvSpPr>
          <p:cNvPr id="202" name="Data Description"/>
          <p:cNvSpPr txBox="1"/>
          <p:nvPr/>
        </p:nvSpPr>
        <p:spPr>
          <a:xfrm>
            <a:off x="6863323" y="3194408"/>
            <a:ext cx="11658561" cy="216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 Description</a:t>
            </a:r>
          </a:p>
        </p:txBody>
      </p:sp>
      <p:sp>
        <p:nvSpPr>
          <p:cNvPr id="203" name="Prep for Feature Selection"/>
          <p:cNvSpPr txBox="1"/>
          <p:nvPr/>
        </p:nvSpPr>
        <p:spPr>
          <a:xfrm>
            <a:off x="6471849" y="8358541"/>
            <a:ext cx="12441509" cy="216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1755604">
              <a:lnSpc>
                <a:spcPct val="80000"/>
              </a:lnSpc>
              <a:defRPr spc="-167" sz="835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Prep for Feature Selection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ata - Descri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- Description</a:t>
            </a:r>
          </a:p>
        </p:txBody>
      </p:sp>
      <p:sp>
        <p:nvSpPr>
          <p:cNvPr id="206" name="Tablueau Superstore Datase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Tablueau Superstore Dataset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244" y="3710202"/>
            <a:ext cx="14052621" cy="5356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4271" y="6387301"/>
            <a:ext cx="14700674" cy="6092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ata - Pre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- Preprocessing</a:t>
            </a:r>
          </a:p>
        </p:txBody>
      </p:sp>
      <p:sp>
        <p:nvSpPr>
          <p:cNvPr id="211" name="Setting Objectives Based on Profiling 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Setting Objectives Based on Profiling Results</a:t>
            </a:r>
          </a:p>
        </p:txBody>
      </p:sp>
      <p:sp>
        <p:nvSpPr>
          <p:cNvPr id="212" name="1. Missing Values"/>
          <p:cNvSpPr txBox="1"/>
          <p:nvPr/>
        </p:nvSpPr>
        <p:spPr>
          <a:xfrm>
            <a:off x="1206499" y="3971913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1. Missing Values</a:t>
            </a:r>
          </a:p>
        </p:txBody>
      </p:sp>
      <p:sp>
        <p:nvSpPr>
          <p:cNvPr id="213" name="2. Variable Type Corrections"/>
          <p:cNvSpPr txBox="1"/>
          <p:nvPr/>
        </p:nvSpPr>
        <p:spPr>
          <a:xfrm>
            <a:off x="1206499" y="4987219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2. Variable Type Corrections</a:t>
            </a:r>
          </a:p>
        </p:txBody>
      </p:sp>
      <p:sp>
        <p:nvSpPr>
          <p:cNvPr id="214" name="3. Encoding"/>
          <p:cNvSpPr txBox="1"/>
          <p:nvPr/>
        </p:nvSpPr>
        <p:spPr>
          <a:xfrm>
            <a:off x="1206499" y="600252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3. Encoding</a:t>
            </a:r>
          </a:p>
        </p:txBody>
      </p:sp>
      <p:sp>
        <p:nvSpPr>
          <p:cNvPr id="215" name="4. Distributions of Variables"/>
          <p:cNvSpPr txBox="1"/>
          <p:nvPr/>
        </p:nvSpPr>
        <p:spPr>
          <a:xfrm>
            <a:off x="1206499" y="7017831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4. Distributions of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Data - Pre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- Preprocessing</a:t>
            </a:r>
          </a:p>
        </p:txBody>
      </p:sp>
      <p:sp>
        <p:nvSpPr>
          <p:cNvPr id="220" name="High Cardinality | Sparsity | Duplicate Row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High Cardinality | Sparsity | Duplicate Rows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011" y="4400765"/>
            <a:ext cx="10745732" cy="8258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03805" y="5037088"/>
            <a:ext cx="12428164" cy="252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12973" y="7792192"/>
            <a:ext cx="11009828" cy="1475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45021" y="9289919"/>
            <a:ext cx="10745732" cy="4431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Data - Pre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- Preprocessing</a:t>
            </a:r>
          </a:p>
        </p:txBody>
      </p:sp>
      <p:sp>
        <p:nvSpPr>
          <p:cNvPr id="229" name="High Correl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High Correlations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9664" y="4236830"/>
            <a:ext cx="18568029" cy="5242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ata - Pre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- Preprocessing</a:t>
            </a:r>
          </a:p>
        </p:txBody>
      </p:sp>
      <p:sp>
        <p:nvSpPr>
          <p:cNvPr id="235" name="High Correl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High Correlations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73393" y="3617664"/>
            <a:ext cx="11164479" cy="4311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89381" y="8239384"/>
            <a:ext cx="11983471" cy="3238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0295" y="3617664"/>
            <a:ext cx="10943048" cy="2475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0472" y="6022149"/>
            <a:ext cx="9705775" cy="7672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ata - Prep for Feature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- Prep for Feature Selection</a:t>
            </a:r>
          </a:p>
        </p:txBody>
      </p:sp>
      <p:sp>
        <p:nvSpPr>
          <p:cNvPr id="244" name="Boruta: preliminary feature importance chec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Boruta: preliminary feature importance check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861" y="3581355"/>
            <a:ext cx="12007477" cy="7427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591" y="8158015"/>
            <a:ext cx="19631997" cy="5138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Data - Prep for Feature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- Prep for Feature Selection</a:t>
            </a:r>
          </a:p>
        </p:txBody>
      </p:sp>
      <p:sp>
        <p:nvSpPr>
          <p:cNvPr id="251" name="Boruta: preliminary feature importance chec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Boruta: preliminary feature importance check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5978" y="4190878"/>
            <a:ext cx="16578716" cy="9210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5112" y="3652880"/>
            <a:ext cx="12007477" cy="3994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5334" y="8786238"/>
            <a:ext cx="7048501" cy="309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Data - Distribution of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- Distribution of Features</a:t>
            </a:r>
          </a:p>
        </p:txBody>
      </p:sp>
      <p:sp>
        <p:nvSpPr>
          <p:cNvPr id="259" name="Understanding Feature Characteristic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Understanding Feature Characteristics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4887" y="4375478"/>
            <a:ext cx="6997701" cy="558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97410" y="3582545"/>
            <a:ext cx="14070846" cy="7173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utline of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 of Contents</a:t>
            </a:r>
          </a:p>
        </p:txBody>
      </p:sp>
      <p:sp>
        <p:nvSpPr>
          <p:cNvPr id="156" name="Introduction…"/>
          <p:cNvSpPr txBox="1"/>
          <p:nvPr>
            <p:ph type="body" idx="1"/>
          </p:nvPr>
        </p:nvSpPr>
        <p:spPr>
          <a:xfrm>
            <a:off x="1206499" y="3473463"/>
            <a:ext cx="21971001" cy="8256011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8800"/>
            </a:pPr>
            <a:r>
              <a:t>Introduction</a:t>
            </a:r>
          </a:p>
          <a:p>
            <a:pPr marL="536447" indent="-536447" defTabSz="2145738">
              <a:spcBef>
                <a:spcPts val="3900"/>
              </a:spcBef>
              <a:defRPr sz="8800"/>
            </a:pPr>
            <a:r>
              <a:t>Data and Preprocessing</a:t>
            </a:r>
          </a:p>
          <a:p>
            <a:pPr marL="536447" indent="-536447" defTabSz="2145738">
              <a:spcBef>
                <a:spcPts val="3900"/>
              </a:spcBef>
              <a:defRPr sz="8800"/>
            </a:pPr>
            <a:r>
              <a:t>Analysis</a:t>
            </a:r>
          </a:p>
          <a:p>
            <a:pPr marL="536447" indent="-536447" defTabSz="2145738">
              <a:spcBef>
                <a:spcPts val="3900"/>
              </a:spcBef>
              <a:defRPr sz="8800"/>
            </a:pPr>
            <a:r>
              <a:t>Results</a:t>
            </a:r>
          </a:p>
          <a:p>
            <a:pPr marL="536447" indent="-536447" defTabSz="2145738">
              <a:spcBef>
                <a:spcPts val="3900"/>
              </a:spcBef>
              <a:defRPr sz="8800"/>
            </a:pPr>
            <a:r>
              <a:t>Roadmap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nalysis"/>
          <p:cNvSpPr txBox="1"/>
          <p:nvPr>
            <p:ph type="title"/>
          </p:nvPr>
        </p:nvSpPr>
        <p:spPr>
          <a:xfrm>
            <a:off x="1206496" y="5596642"/>
            <a:ext cx="6357717" cy="2522716"/>
          </a:xfrm>
          <a:prstGeom prst="rect">
            <a:avLst/>
          </a:prstGeom>
        </p:spPr>
        <p:txBody>
          <a:bodyPr/>
          <a:lstStyle/>
          <a:p>
            <a:pPr/>
            <a:r>
              <a:t>Analysis</a:t>
            </a:r>
          </a:p>
        </p:txBody>
      </p:sp>
      <p:sp>
        <p:nvSpPr>
          <p:cNvPr id="266" name="Rough EDA"/>
          <p:cNvSpPr txBox="1"/>
          <p:nvPr/>
        </p:nvSpPr>
        <p:spPr>
          <a:xfrm>
            <a:off x="8876684" y="5801522"/>
            <a:ext cx="9288814" cy="211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Rough EDA </a:t>
            </a:r>
          </a:p>
        </p:txBody>
      </p:sp>
      <p:sp>
        <p:nvSpPr>
          <p:cNvPr id="267" name="Feature Selection"/>
          <p:cNvSpPr txBox="1"/>
          <p:nvPr/>
        </p:nvSpPr>
        <p:spPr>
          <a:xfrm>
            <a:off x="7252772" y="8718446"/>
            <a:ext cx="12536637" cy="2291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Feature Selection</a:t>
            </a:r>
          </a:p>
        </p:txBody>
      </p:sp>
      <p:sp>
        <p:nvSpPr>
          <p:cNvPr id="268" name="Methods Introduction"/>
          <p:cNvSpPr txBox="1"/>
          <p:nvPr/>
        </p:nvSpPr>
        <p:spPr>
          <a:xfrm>
            <a:off x="6550891" y="2474838"/>
            <a:ext cx="13940399" cy="252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292038">
              <a:lnSpc>
                <a:spcPct val="80000"/>
              </a:lnSpc>
              <a:defRPr spc="-227" sz="1137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Methods 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Analysis -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- Methods</a:t>
            </a:r>
          </a:p>
        </p:txBody>
      </p:sp>
      <p:sp>
        <p:nvSpPr>
          <p:cNvPr id="271" name="Overview: Clustering Method"/>
          <p:cNvSpPr txBox="1"/>
          <p:nvPr>
            <p:ph type="body" idx="21"/>
          </p:nvPr>
        </p:nvSpPr>
        <p:spPr>
          <a:xfrm>
            <a:off x="1183889" y="2062055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Overview: Clustering Method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513" y="3471547"/>
            <a:ext cx="10653535" cy="4420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281" y="8849499"/>
            <a:ext cx="13301541" cy="201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69545" y="1908599"/>
            <a:ext cx="10923782" cy="11303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nalysis -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- Methods</a:t>
            </a:r>
          </a:p>
        </p:txBody>
      </p:sp>
      <p:sp>
        <p:nvSpPr>
          <p:cNvPr id="277" name="Overview: Analysis Methods"/>
          <p:cNvSpPr txBox="1"/>
          <p:nvPr>
            <p:ph type="body" idx="21"/>
          </p:nvPr>
        </p:nvSpPr>
        <p:spPr>
          <a:xfrm>
            <a:off x="1183889" y="2062055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Overview: Analysis Methods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983" y="3747922"/>
            <a:ext cx="16122538" cy="5454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6680" y="9253134"/>
            <a:ext cx="11450640" cy="2091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97597" y="554355"/>
            <a:ext cx="10909585" cy="5454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Analysis - Rough E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- Rough EDA </a:t>
            </a:r>
          </a:p>
        </p:txBody>
      </p:sp>
      <p:sp>
        <p:nvSpPr>
          <p:cNvPr id="283" name="Scatter Plots with PCA Compon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Scatter Plots with PCA Components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566" y="4038398"/>
            <a:ext cx="8723229" cy="872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37190" y="3701335"/>
            <a:ext cx="11643138" cy="2855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7302" y="7744085"/>
            <a:ext cx="4750332" cy="3855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40651" y="7910636"/>
            <a:ext cx="4750332" cy="352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nalysis - Rough E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- Rough EDA </a:t>
            </a:r>
          </a:p>
        </p:txBody>
      </p:sp>
      <p:sp>
        <p:nvSpPr>
          <p:cNvPr id="290" name="K-Means Clustering with PCA Compon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K-Means Clustering with PCA Components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9990" y="3899040"/>
            <a:ext cx="11482029" cy="9388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32104" y="5826387"/>
            <a:ext cx="9335582" cy="2063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3050" y="3436036"/>
            <a:ext cx="11750042" cy="260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3125" y="8545156"/>
            <a:ext cx="10297750" cy="4185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16967" y="9631903"/>
            <a:ext cx="11005804" cy="3436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nalysis - With Feature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- With Feature Selection</a:t>
            </a:r>
          </a:p>
        </p:txBody>
      </p:sp>
      <p:sp>
        <p:nvSpPr>
          <p:cNvPr id="298" name="Product/Customer Segmentation: Demand based on “Sales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Product/Customer Segmentation: Demand based on “Sales”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6039" y="4002165"/>
            <a:ext cx="16841017" cy="2931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209" y="7161911"/>
            <a:ext cx="9716450" cy="4626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21637" y="8028249"/>
            <a:ext cx="12710386" cy="2894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Analysis - Model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- Model Comparisons</a:t>
            </a:r>
          </a:p>
        </p:txBody>
      </p:sp>
      <p:sp>
        <p:nvSpPr>
          <p:cNvPr id="304" name="PCA-based cluster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PCA-based clustering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501" y="4183471"/>
            <a:ext cx="11464433" cy="775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73643" y="4945921"/>
            <a:ext cx="5918201" cy="568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Analysis - Model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- Model Comparisons</a:t>
            </a:r>
          </a:p>
        </p:txBody>
      </p:sp>
      <p:sp>
        <p:nvSpPr>
          <p:cNvPr id="309" name="Check for Product Uniqueness Reflected in Cluster Separ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Check for Product Uniqueness Reflected in Cluster Separations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903" y="3595418"/>
            <a:ext cx="23037675" cy="3824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704" y="8228472"/>
            <a:ext cx="23138073" cy="3882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nalysis - Model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- Model Comparisons</a:t>
            </a:r>
          </a:p>
        </p:txBody>
      </p:sp>
      <p:sp>
        <p:nvSpPr>
          <p:cNvPr id="314" name="Check for Product Uniqueness Reflected in Cluster Separ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Check for Product Uniqueness Reflected in Cluster Separations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342" y="3460758"/>
            <a:ext cx="23169958" cy="3861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101" y="8668709"/>
            <a:ext cx="23475938" cy="3939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sults"/>
          <p:cNvSpPr txBox="1"/>
          <p:nvPr>
            <p:ph type="title"/>
          </p:nvPr>
        </p:nvSpPr>
        <p:spPr>
          <a:xfrm>
            <a:off x="1206496" y="4533900"/>
            <a:ext cx="5326200" cy="4648200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19" name="Feature-Selected EDA"/>
          <p:cNvSpPr txBox="1"/>
          <p:nvPr/>
        </p:nvSpPr>
        <p:spPr>
          <a:xfrm>
            <a:off x="7981969" y="5776475"/>
            <a:ext cx="12441510" cy="216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048204">
              <a:lnSpc>
                <a:spcPct val="80000"/>
              </a:lnSpc>
              <a:defRPr spc="-194" sz="9743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Feature-Selected EDA</a:t>
            </a:r>
          </a:p>
        </p:txBody>
      </p:sp>
      <p:sp>
        <p:nvSpPr>
          <p:cNvPr id="320" name="Rough EDA"/>
          <p:cNvSpPr txBox="1"/>
          <p:nvPr/>
        </p:nvSpPr>
        <p:spPr>
          <a:xfrm>
            <a:off x="8373443" y="3099598"/>
            <a:ext cx="11658562" cy="216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Rough EDA</a:t>
            </a:r>
          </a:p>
        </p:txBody>
      </p:sp>
      <p:sp>
        <p:nvSpPr>
          <p:cNvPr id="321" name="Model Comparisons"/>
          <p:cNvSpPr txBox="1"/>
          <p:nvPr/>
        </p:nvSpPr>
        <p:spPr>
          <a:xfrm>
            <a:off x="7981969" y="8453351"/>
            <a:ext cx="12441510" cy="216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267655">
              <a:lnSpc>
                <a:spcPct val="80000"/>
              </a:lnSpc>
              <a:defRPr spc="-215" sz="1078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Model 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ntroduction"/>
          <p:cNvSpPr txBox="1"/>
          <p:nvPr>
            <p:ph type="title"/>
          </p:nvPr>
        </p:nvSpPr>
        <p:spPr>
          <a:xfrm>
            <a:off x="1206496" y="4533900"/>
            <a:ext cx="8655569" cy="46482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59" name="Project Objectives"/>
          <p:cNvSpPr txBox="1"/>
          <p:nvPr/>
        </p:nvSpPr>
        <p:spPr>
          <a:xfrm>
            <a:off x="9802996" y="4316749"/>
            <a:ext cx="12441510" cy="216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230" sz="11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Project Objectives</a:t>
            </a:r>
          </a:p>
        </p:txBody>
      </p:sp>
      <p:sp>
        <p:nvSpPr>
          <p:cNvPr id="160" name="Domain Background"/>
          <p:cNvSpPr txBox="1"/>
          <p:nvPr/>
        </p:nvSpPr>
        <p:spPr>
          <a:xfrm>
            <a:off x="9879197" y="7236200"/>
            <a:ext cx="12289108" cy="216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145738">
              <a:lnSpc>
                <a:spcPct val="80000"/>
              </a:lnSpc>
              <a:defRPr spc="-207" sz="1038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Domain 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sults - Rough E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 - Rough EDA </a:t>
            </a:r>
          </a:p>
        </p:txBody>
      </p:sp>
      <p:sp>
        <p:nvSpPr>
          <p:cNvPr id="324" name="Feature Selection According to PCA-Based Cluster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Feature Selection According to PCA-Based Clustering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910" y="3663535"/>
            <a:ext cx="11692542" cy="9554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71916" y="3366168"/>
            <a:ext cx="8671692" cy="4283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1646" y="8501494"/>
            <a:ext cx="10255860" cy="3998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sults - Rough E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 - Rough EDA </a:t>
            </a:r>
          </a:p>
        </p:txBody>
      </p:sp>
      <p:sp>
        <p:nvSpPr>
          <p:cNvPr id="330" name="More Preprocessing Required in Scaling Par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More Preprocessing Required in Scaling Part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15" y="4148573"/>
            <a:ext cx="13991172" cy="8148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86622" y="6611616"/>
            <a:ext cx="9026467" cy="2722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sults - FS-E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 - FS-EDA</a:t>
            </a:r>
          </a:p>
        </p:txBody>
      </p:sp>
      <p:sp>
        <p:nvSpPr>
          <p:cNvPr id="335" name="Product: (Sales, Quantity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Product: (Sales, Quantity)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4572242"/>
            <a:ext cx="10664395" cy="5315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3697" y="565152"/>
            <a:ext cx="13678834" cy="13120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sults - FS-E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 - FS-EDA</a:t>
            </a:r>
          </a:p>
        </p:txBody>
      </p:sp>
      <p:sp>
        <p:nvSpPr>
          <p:cNvPr id="340" name="Customer Seg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Customer Segmentation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837" y="5688628"/>
            <a:ext cx="7797801" cy="482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8180" y="2895202"/>
            <a:ext cx="15140779" cy="1080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sults - Model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 - Model Comparisons</a:t>
            </a:r>
          </a:p>
        </p:txBody>
      </p:sp>
      <p:sp>
        <p:nvSpPr>
          <p:cNvPr id="345" name="By Performance Metric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By Performance Metrics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7711" y="2665170"/>
            <a:ext cx="11734607" cy="10673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087" y="5623916"/>
            <a:ext cx="6801764" cy="4756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oadmap Evaluation"/>
          <p:cNvSpPr txBox="1"/>
          <p:nvPr>
            <p:ph type="title"/>
          </p:nvPr>
        </p:nvSpPr>
        <p:spPr>
          <a:xfrm>
            <a:off x="1206496" y="4533900"/>
            <a:ext cx="7011438" cy="4648200"/>
          </a:xfrm>
          <a:prstGeom prst="rect">
            <a:avLst/>
          </a:prstGeom>
        </p:spPr>
        <p:txBody>
          <a:bodyPr/>
          <a:lstStyle/>
          <a:p>
            <a:pPr/>
            <a:r>
              <a:t>Roadmap Evaluation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0851" y="2403692"/>
            <a:ext cx="11970951" cy="8908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oadmap Evaluation"/>
          <p:cNvSpPr txBox="1"/>
          <p:nvPr>
            <p:ph type="title"/>
          </p:nvPr>
        </p:nvSpPr>
        <p:spPr>
          <a:xfrm>
            <a:off x="1206496" y="4533900"/>
            <a:ext cx="7011438" cy="4648200"/>
          </a:xfrm>
          <a:prstGeom prst="rect">
            <a:avLst/>
          </a:prstGeom>
        </p:spPr>
        <p:txBody>
          <a:bodyPr/>
          <a:lstStyle/>
          <a:p>
            <a:pPr/>
            <a:r>
              <a:t>Roadmap Evaluation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7582" y="4666425"/>
            <a:ext cx="11868977" cy="7161682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55" name="Seasonal Trends"/>
          <p:cNvSpPr txBox="1"/>
          <p:nvPr/>
        </p:nvSpPr>
        <p:spPr>
          <a:xfrm>
            <a:off x="9390870" y="352615"/>
            <a:ext cx="11462401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Seasonal Trends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troduction - 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- Background</a:t>
            </a:r>
          </a:p>
        </p:txBody>
      </p:sp>
      <p:sp>
        <p:nvSpPr>
          <p:cNvPr id="165" name="Overview of Supply Chain Process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 of Supply Chain Processes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0507" y="3379136"/>
            <a:ext cx="16782986" cy="9624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Introduction - 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- Background</a:t>
            </a:r>
          </a:p>
        </p:txBody>
      </p:sp>
      <p:sp>
        <p:nvSpPr>
          <p:cNvPr id="169" name="AS-IS: Inventory Management Solu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AS-IS: Inventory Management Solutions</a:t>
            </a:r>
          </a:p>
        </p:txBody>
      </p:sp>
      <p:sp>
        <p:nvSpPr>
          <p:cNvPr id="170" name="Overstock / Understock"/>
          <p:cNvSpPr txBox="1"/>
          <p:nvPr/>
        </p:nvSpPr>
        <p:spPr>
          <a:xfrm>
            <a:off x="16243216" y="4280587"/>
            <a:ext cx="8255606" cy="216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00" sz="5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Overstock / Understock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450" y="3919303"/>
            <a:ext cx="16383405" cy="524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936" y="10641084"/>
            <a:ext cx="13906118" cy="2486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36465" y="7416482"/>
            <a:ext cx="9923566" cy="34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troduction - 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- Background</a:t>
            </a:r>
          </a:p>
        </p:txBody>
      </p:sp>
      <p:sp>
        <p:nvSpPr>
          <p:cNvPr id="176" name="AS-IS: Conventional Inventory Management Solu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AS-IS: Conventional Inventory Management Solution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2132" y="4255791"/>
            <a:ext cx="13501879" cy="8079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ntroduction - 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- Background</a:t>
            </a:r>
          </a:p>
        </p:txBody>
      </p:sp>
      <p:sp>
        <p:nvSpPr>
          <p:cNvPr id="180" name="AS-IS: Metrics to Avoi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AS-IS: Metrics to Avoid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685" y="5312341"/>
            <a:ext cx="10183186" cy="3462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Introduction - 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- Objective</a:t>
            </a:r>
          </a:p>
        </p:txBody>
      </p:sp>
      <p:sp>
        <p:nvSpPr>
          <p:cNvPr id="184" name="Over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8494" y="4336175"/>
            <a:ext cx="16547012" cy="7466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ntroduction - 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- Objective</a:t>
            </a:r>
          </a:p>
        </p:txBody>
      </p:sp>
      <p:sp>
        <p:nvSpPr>
          <p:cNvPr id="190" name="Summary of Objectiv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Summary of Objectives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786" y="3706320"/>
            <a:ext cx="13471215" cy="489862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- based on attributes(sales, consume rate..) -&gt; categorize -&gt; biz implications…"/>
          <p:cNvSpPr txBox="1"/>
          <p:nvPr/>
        </p:nvSpPr>
        <p:spPr>
          <a:xfrm>
            <a:off x="461235" y="9003523"/>
            <a:ext cx="23461529" cy="2637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5000">
                <a:solidFill>
                  <a:srgbClr val="000000"/>
                </a:solidFill>
              </a:defRPr>
            </a:pPr>
            <a:r>
              <a:t>- based on attributes(sales, consume rate..) -&gt; categorize -&gt; biz implications</a:t>
            </a:r>
          </a:p>
          <a:p>
            <a:pPr algn="l" defTabSz="457200">
              <a:lnSpc>
                <a:spcPct val="117999"/>
              </a:lnSpc>
              <a:defRPr sz="5000">
                <a:solidFill>
                  <a:srgbClr val="000000"/>
                </a:solidFill>
              </a:defRPr>
            </a:pPr>
            <a:r>
              <a:t>- define product groups with similar demand patterns</a:t>
            </a:r>
          </a:p>
          <a:p>
            <a:pPr algn="l" defTabSz="457200">
              <a:lnSpc>
                <a:spcPct val="117999"/>
              </a:lnSpc>
              <a:defRPr sz="5000">
                <a:solidFill>
                  <a:srgbClr val="000000"/>
                </a:solidFill>
              </a:defRPr>
            </a:pPr>
            <a:r>
              <a:t>- define optimal inventory levels for each cluster based on demand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